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35"/>
  </p:notesMasterIdLst>
  <p:sldIdLst>
    <p:sldId id="308" r:id="rId2"/>
    <p:sldId id="299" r:id="rId3"/>
    <p:sldId id="258" r:id="rId4"/>
    <p:sldId id="309" r:id="rId5"/>
    <p:sldId id="310" r:id="rId6"/>
    <p:sldId id="296" r:id="rId7"/>
    <p:sldId id="283" r:id="rId8"/>
    <p:sldId id="261" r:id="rId9"/>
    <p:sldId id="277" r:id="rId10"/>
    <p:sldId id="280" r:id="rId11"/>
    <p:sldId id="278" r:id="rId12"/>
    <p:sldId id="287" r:id="rId13"/>
    <p:sldId id="262" r:id="rId14"/>
    <p:sldId id="279" r:id="rId15"/>
    <p:sldId id="290" r:id="rId16"/>
    <p:sldId id="291" r:id="rId17"/>
    <p:sldId id="297" r:id="rId18"/>
    <p:sldId id="292" r:id="rId19"/>
    <p:sldId id="282" r:id="rId20"/>
    <p:sldId id="257" r:id="rId21"/>
    <p:sldId id="263" r:id="rId22"/>
    <p:sldId id="276" r:id="rId23"/>
    <p:sldId id="265" r:id="rId24"/>
    <p:sldId id="266" r:id="rId25"/>
    <p:sldId id="268" r:id="rId26"/>
    <p:sldId id="259" r:id="rId27"/>
    <p:sldId id="269" r:id="rId28"/>
    <p:sldId id="274" r:id="rId29"/>
    <p:sldId id="270" r:id="rId30"/>
    <p:sldId id="301" r:id="rId31"/>
    <p:sldId id="273" r:id="rId32"/>
    <p:sldId id="271" r:id="rId33"/>
    <p:sldId id="30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CCFF"/>
    <a:srgbClr val="33CC33"/>
    <a:srgbClr val="FFCC00"/>
    <a:srgbClr val="FF3300"/>
    <a:srgbClr val="FF00FF"/>
    <a:srgbClr val="66FF66"/>
    <a:srgbClr val="9900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1" autoAdjust="0"/>
    <p:restoredTop sz="94489" autoAdjust="0"/>
  </p:normalViewPr>
  <p:slideViewPr>
    <p:cSldViewPr>
      <p:cViewPr varScale="1">
        <p:scale>
          <a:sx n="84" d="100"/>
          <a:sy n="84" d="100"/>
        </p:scale>
        <p:origin x="-1339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6893F6-5A45-4A80-8C2D-2FC853D51B30}" type="doc">
      <dgm:prSet loTypeId="urn:microsoft.com/office/officeart/2005/8/layout/chevron2" loCatId="process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5D0151B-25CE-4A9C-94E5-99845FB15D70}">
      <dgm:prSet custT="1"/>
      <dgm:spPr/>
      <dgm:t>
        <a:bodyPr/>
        <a:lstStyle/>
        <a:p>
          <a:pPr rtl="0"/>
          <a:r>
            <a:rPr lang="ru-RU" sz="4000" dirty="0" smtClean="0">
              <a:solidFill>
                <a:schemeClr val="tx1">
                  <a:lumMod val="50000"/>
                </a:schemeClr>
              </a:solidFill>
            </a:rPr>
            <a:t>3</a:t>
          </a:r>
          <a:r>
            <a:rPr lang="ru-RU" sz="2000" dirty="0" smtClean="0">
              <a:solidFill>
                <a:schemeClr val="tx1">
                  <a:lumMod val="50000"/>
                </a:schemeClr>
              </a:solidFill>
            </a:rPr>
            <a:t/>
          </a:r>
          <a:br>
            <a:rPr lang="ru-RU" sz="2000" dirty="0" smtClean="0">
              <a:solidFill>
                <a:schemeClr val="tx1">
                  <a:lumMod val="50000"/>
                </a:schemeClr>
              </a:solidFill>
            </a:rPr>
          </a:br>
          <a:endParaRPr lang="ru-RU" sz="2000" dirty="0">
            <a:solidFill>
              <a:schemeClr val="tx1">
                <a:lumMod val="50000"/>
              </a:schemeClr>
            </a:solidFill>
          </a:endParaRPr>
        </a:p>
      </dgm:t>
    </dgm:pt>
    <dgm:pt modelId="{FCA3F707-6063-4049-88C2-A35D2B5AAA83}" type="parTrans" cxnId="{5B64F9C8-CA9F-42B0-A5AF-2F532999A3AB}">
      <dgm:prSet/>
      <dgm:spPr/>
      <dgm:t>
        <a:bodyPr/>
        <a:lstStyle/>
        <a:p>
          <a:endParaRPr lang="ru-RU"/>
        </a:p>
      </dgm:t>
    </dgm:pt>
    <dgm:pt modelId="{029D88C4-81B3-450D-BD31-88B1B88B3386}" type="sibTrans" cxnId="{5B64F9C8-CA9F-42B0-A5AF-2F532999A3AB}">
      <dgm:prSet/>
      <dgm:spPr/>
      <dgm:t>
        <a:bodyPr/>
        <a:lstStyle/>
        <a:p>
          <a:endParaRPr lang="ru-RU"/>
        </a:p>
      </dgm:t>
    </dgm:pt>
    <dgm:pt modelId="{B5CE7063-83EC-4140-B48C-D00A5A8422BE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Западно-Алтайский государственный природный  заповедник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D0EC0CDD-2D9E-49BC-9BA4-CC60D8562D92}" type="parTrans" cxnId="{52A58C4F-FAFA-4A1A-820F-8EBE8E489046}">
      <dgm:prSet/>
      <dgm:spPr/>
      <dgm:t>
        <a:bodyPr/>
        <a:lstStyle/>
        <a:p>
          <a:endParaRPr lang="ru-RU"/>
        </a:p>
      </dgm:t>
    </dgm:pt>
    <dgm:pt modelId="{267C909A-B2DC-4E1A-BAD0-969EA120D218}" type="sibTrans" cxnId="{52A58C4F-FAFA-4A1A-820F-8EBE8E489046}">
      <dgm:prSet/>
      <dgm:spPr/>
      <dgm:t>
        <a:bodyPr/>
        <a:lstStyle/>
        <a:p>
          <a:endParaRPr lang="ru-RU"/>
        </a:p>
      </dgm:t>
    </dgm:pt>
    <dgm:pt modelId="{2CCE5A8E-C8D1-4B47-9603-CAA49EF41FA4}">
      <dgm:prSet custT="1"/>
      <dgm:spPr/>
      <dgm:t>
        <a:bodyPr/>
        <a:lstStyle/>
        <a:p>
          <a:pPr rtl="0"/>
          <a:r>
            <a:rPr lang="ru-RU" sz="4000" dirty="0" smtClean="0">
              <a:solidFill>
                <a:schemeClr val="tx1">
                  <a:lumMod val="50000"/>
                </a:schemeClr>
              </a:solidFill>
            </a:rPr>
            <a:t>1</a:t>
          </a:r>
          <a:endParaRPr lang="ru-RU" sz="4000" dirty="0">
            <a:solidFill>
              <a:schemeClr val="tx1">
                <a:lumMod val="50000"/>
              </a:schemeClr>
            </a:solidFill>
          </a:endParaRPr>
        </a:p>
      </dgm:t>
    </dgm:pt>
    <dgm:pt modelId="{A3F7088F-0E30-49C1-A934-8D657D6E355E}" type="sibTrans" cxnId="{DB27D5F3-FA0A-4DAE-8111-9703F72F3DE6}">
      <dgm:prSet/>
      <dgm:spPr/>
      <dgm:t>
        <a:bodyPr/>
        <a:lstStyle/>
        <a:p>
          <a:endParaRPr lang="ru-RU"/>
        </a:p>
      </dgm:t>
    </dgm:pt>
    <dgm:pt modelId="{8BC7B28D-765F-45C2-9982-D6D42DDA5C26}" type="parTrans" cxnId="{DB27D5F3-FA0A-4DAE-8111-9703F72F3DE6}">
      <dgm:prSet/>
      <dgm:spPr/>
      <dgm:t>
        <a:bodyPr/>
        <a:lstStyle/>
        <a:p>
          <a:endParaRPr lang="ru-RU"/>
        </a:p>
      </dgm:t>
    </dgm:pt>
    <dgm:pt modelId="{15E1677A-5D0E-4B40-A910-08B07EDA7B39}">
      <dgm:prSet/>
      <dgm:spPr/>
      <dgm:t>
        <a:bodyPr/>
        <a:lstStyle/>
        <a:p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Катон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-Карагайский государственный национальный природный парк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3C637718-347D-468A-9A42-335668810215}" type="parTrans" cxnId="{0BBAFC37-1F34-4F68-A9B6-419486CD2C5F}">
      <dgm:prSet/>
      <dgm:spPr/>
      <dgm:t>
        <a:bodyPr/>
        <a:lstStyle/>
        <a:p>
          <a:endParaRPr lang="ru-RU"/>
        </a:p>
      </dgm:t>
    </dgm:pt>
    <dgm:pt modelId="{E986F510-6883-4F85-BC58-C4A5AF7DAB63}" type="sibTrans" cxnId="{0BBAFC37-1F34-4F68-A9B6-419486CD2C5F}">
      <dgm:prSet/>
      <dgm:spPr/>
      <dgm:t>
        <a:bodyPr/>
        <a:lstStyle/>
        <a:p>
          <a:endParaRPr lang="ru-RU"/>
        </a:p>
      </dgm:t>
    </dgm:pt>
    <dgm:pt modelId="{3BB00EA2-C9E8-49DF-B95D-46CF7E1CE006}">
      <dgm:prSet custT="1"/>
      <dgm:spPr/>
      <dgm:t>
        <a:bodyPr/>
        <a:lstStyle/>
        <a:p>
          <a:pPr rtl="0"/>
          <a:r>
            <a:rPr lang="ru-RU" sz="4000" dirty="0" smtClean="0">
              <a:solidFill>
                <a:schemeClr val="tx1">
                  <a:lumMod val="50000"/>
                </a:schemeClr>
              </a:solidFill>
            </a:rPr>
            <a:t>2</a:t>
          </a:r>
          <a:endParaRPr lang="ru-RU" sz="4000" dirty="0">
            <a:solidFill>
              <a:schemeClr val="tx1">
                <a:lumMod val="50000"/>
              </a:schemeClr>
            </a:solidFill>
          </a:endParaRPr>
        </a:p>
      </dgm:t>
    </dgm:pt>
    <dgm:pt modelId="{B781A859-E06E-4078-BB8E-B618D68641D5}" type="sibTrans" cxnId="{1C0C0130-0FE1-42DC-98F5-81F8ABA816E9}">
      <dgm:prSet/>
      <dgm:spPr/>
      <dgm:t>
        <a:bodyPr/>
        <a:lstStyle/>
        <a:p>
          <a:endParaRPr lang="ru-RU"/>
        </a:p>
      </dgm:t>
    </dgm:pt>
    <dgm:pt modelId="{D0379427-91E3-4511-B3C1-7D0F4EEBC505}" type="parTrans" cxnId="{1C0C0130-0FE1-42DC-98F5-81F8ABA816E9}">
      <dgm:prSet/>
      <dgm:spPr/>
      <dgm:t>
        <a:bodyPr/>
        <a:lstStyle/>
        <a:p>
          <a:endParaRPr lang="ru-RU"/>
        </a:p>
      </dgm:t>
    </dgm:pt>
    <dgm:pt modelId="{0EA89E52-CF8C-4AD7-B698-9401D0AE88C5}">
      <dgm:prSet/>
      <dgm:spPr/>
      <dgm:t>
        <a:bodyPr/>
        <a:lstStyle/>
        <a:p>
          <a:r>
            <a:rPr lang="ru-RU" dirty="0" err="1" smtClean="0">
              <a:solidFill>
                <a:schemeClr val="tx1">
                  <a:lumMod val="50000"/>
                </a:schemeClr>
              </a:solidFill>
            </a:rPr>
            <a:t>Маркакольский</a:t>
          </a:r>
          <a:r>
            <a:rPr lang="ru-RU" dirty="0" smtClean="0">
              <a:solidFill>
                <a:schemeClr val="tx1">
                  <a:lumMod val="50000"/>
                </a:schemeClr>
              </a:solidFill>
            </a:rPr>
            <a:t>  государственный природный заповедник</a:t>
          </a:r>
          <a:endParaRPr lang="ru-RU" dirty="0">
            <a:solidFill>
              <a:schemeClr val="tx1">
                <a:lumMod val="50000"/>
              </a:schemeClr>
            </a:solidFill>
          </a:endParaRPr>
        </a:p>
      </dgm:t>
    </dgm:pt>
    <dgm:pt modelId="{DE5D2B9C-E227-47BB-B5EC-AA0545A2552B}" type="parTrans" cxnId="{37FD461D-9C2B-490D-A9CE-989BBA4C01FA}">
      <dgm:prSet/>
      <dgm:spPr/>
      <dgm:t>
        <a:bodyPr/>
        <a:lstStyle/>
        <a:p>
          <a:endParaRPr lang="ru-RU"/>
        </a:p>
      </dgm:t>
    </dgm:pt>
    <dgm:pt modelId="{5336D6B7-0EE2-499F-9E76-8FFF34577A9B}" type="sibTrans" cxnId="{37FD461D-9C2B-490D-A9CE-989BBA4C01FA}">
      <dgm:prSet/>
      <dgm:spPr/>
      <dgm:t>
        <a:bodyPr/>
        <a:lstStyle/>
        <a:p>
          <a:endParaRPr lang="ru-RU"/>
        </a:p>
      </dgm:t>
    </dgm:pt>
    <dgm:pt modelId="{13F8DA93-8F88-423B-A596-A45AACDDB624}" type="pres">
      <dgm:prSet presAssocID="{7E6893F6-5A45-4A80-8C2D-2FC853D51B3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F8A301-4EB7-4248-9E05-3473D72316CA}" type="pres">
      <dgm:prSet presAssocID="{2CCE5A8E-C8D1-4B47-9603-CAA49EF41FA4}" presName="composite" presStyleCnt="0"/>
      <dgm:spPr/>
      <dgm:t>
        <a:bodyPr/>
        <a:lstStyle/>
        <a:p>
          <a:endParaRPr lang="ru-RU"/>
        </a:p>
      </dgm:t>
    </dgm:pt>
    <dgm:pt modelId="{DDF3F9F5-8D8D-4A23-B426-3D3A1766772C}" type="pres">
      <dgm:prSet presAssocID="{2CCE5A8E-C8D1-4B47-9603-CAA49EF41FA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54F530-779B-468B-BD1C-4DD53716F9A5}" type="pres">
      <dgm:prSet presAssocID="{2CCE5A8E-C8D1-4B47-9603-CAA49EF41FA4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FF615C-3F4B-4CF3-A902-2EDA1A84E30A}" type="pres">
      <dgm:prSet presAssocID="{A3F7088F-0E30-49C1-A934-8D657D6E355E}" presName="sp" presStyleCnt="0"/>
      <dgm:spPr/>
      <dgm:t>
        <a:bodyPr/>
        <a:lstStyle/>
        <a:p>
          <a:endParaRPr lang="ru-RU"/>
        </a:p>
      </dgm:t>
    </dgm:pt>
    <dgm:pt modelId="{5D3C26B3-90A1-4ACA-8A3D-9A6B7159C2A4}" type="pres">
      <dgm:prSet presAssocID="{3BB00EA2-C9E8-49DF-B95D-46CF7E1CE006}" presName="composite" presStyleCnt="0"/>
      <dgm:spPr/>
      <dgm:t>
        <a:bodyPr/>
        <a:lstStyle/>
        <a:p>
          <a:endParaRPr lang="ru-RU"/>
        </a:p>
      </dgm:t>
    </dgm:pt>
    <dgm:pt modelId="{2FD98D76-3DDF-465C-9843-0B01B478686C}" type="pres">
      <dgm:prSet presAssocID="{3BB00EA2-C9E8-49DF-B95D-46CF7E1CE006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9BBEC1-8949-4F3D-9963-DDF34644499C}" type="pres">
      <dgm:prSet presAssocID="{3BB00EA2-C9E8-49DF-B95D-46CF7E1CE006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21D79-38BE-461B-B7C0-8D3992C2F809}" type="pres">
      <dgm:prSet presAssocID="{B781A859-E06E-4078-BB8E-B618D68641D5}" presName="sp" presStyleCnt="0"/>
      <dgm:spPr/>
      <dgm:t>
        <a:bodyPr/>
        <a:lstStyle/>
        <a:p>
          <a:endParaRPr lang="ru-RU"/>
        </a:p>
      </dgm:t>
    </dgm:pt>
    <dgm:pt modelId="{C3D00D09-91A4-4259-9C5E-DA6B5F5E01EA}" type="pres">
      <dgm:prSet presAssocID="{E5D0151B-25CE-4A9C-94E5-99845FB15D70}" presName="composite" presStyleCnt="0"/>
      <dgm:spPr/>
      <dgm:t>
        <a:bodyPr/>
        <a:lstStyle/>
        <a:p>
          <a:endParaRPr lang="ru-RU"/>
        </a:p>
      </dgm:t>
    </dgm:pt>
    <dgm:pt modelId="{66CB8B1C-A790-40E1-B034-872D9CA1F07A}" type="pres">
      <dgm:prSet presAssocID="{E5D0151B-25CE-4A9C-94E5-99845FB15D70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3F230-C44B-4990-88DD-7B7E377E64E4}" type="pres">
      <dgm:prSet presAssocID="{E5D0151B-25CE-4A9C-94E5-99845FB15D70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7A0895C-2633-4F89-9868-2BB25BAAA7B7}" type="presOf" srcId="{2CCE5A8E-C8D1-4B47-9603-CAA49EF41FA4}" destId="{DDF3F9F5-8D8D-4A23-B426-3D3A1766772C}" srcOrd="0" destOrd="0" presId="urn:microsoft.com/office/officeart/2005/8/layout/chevron2"/>
    <dgm:cxn modelId="{52A58C4F-FAFA-4A1A-820F-8EBE8E489046}" srcId="{2CCE5A8E-C8D1-4B47-9603-CAA49EF41FA4}" destId="{B5CE7063-83EC-4140-B48C-D00A5A8422BE}" srcOrd="0" destOrd="0" parTransId="{D0EC0CDD-2D9E-49BC-9BA4-CC60D8562D92}" sibTransId="{267C909A-B2DC-4E1A-BAD0-969EA120D218}"/>
    <dgm:cxn modelId="{65541EA4-E477-4B34-8C9C-ED8F44695094}" type="presOf" srcId="{B5CE7063-83EC-4140-B48C-D00A5A8422BE}" destId="{CC54F530-779B-468B-BD1C-4DD53716F9A5}" srcOrd="0" destOrd="0" presId="urn:microsoft.com/office/officeart/2005/8/layout/chevron2"/>
    <dgm:cxn modelId="{5B64F9C8-CA9F-42B0-A5AF-2F532999A3AB}" srcId="{7E6893F6-5A45-4A80-8C2D-2FC853D51B30}" destId="{E5D0151B-25CE-4A9C-94E5-99845FB15D70}" srcOrd="2" destOrd="0" parTransId="{FCA3F707-6063-4049-88C2-A35D2B5AAA83}" sibTransId="{029D88C4-81B3-450D-BD31-88B1B88B3386}"/>
    <dgm:cxn modelId="{193C1FAD-E83D-4283-9036-01825F1D87AA}" type="presOf" srcId="{7E6893F6-5A45-4A80-8C2D-2FC853D51B30}" destId="{13F8DA93-8F88-423B-A596-A45AACDDB624}" srcOrd="0" destOrd="0" presId="urn:microsoft.com/office/officeart/2005/8/layout/chevron2"/>
    <dgm:cxn modelId="{DB27D5F3-FA0A-4DAE-8111-9703F72F3DE6}" srcId="{7E6893F6-5A45-4A80-8C2D-2FC853D51B30}" destId="{2CCE5A8E-C8D1-4B47-9603-CAA49EF41FA4}" srcOrd="0" destOrd="0" parTransId="{8BC7B28D-765F-45C2-9982-D6D42DDA5C26}" sibTransId="{A3F7088F-0E30-49C1-A934-8D657D6E355E}"/>
    <dgm:cxn modelId="{CBD8A3FD-7CA3-4D0A-A9E4-2DEA0BCA21BE}" type="presOf" srcId="{0EA89E52-CF8C-4AD7-B698-9401D0AE88C5}" destId="{919BBEC1-8949-4F3D-9963-DDF34644499C}" srcOrd="0" destOrd="0" presId="urn:microsoft.com/office/officeart/2005/8/layout/chevron2"/>
    <dgm:cxn modelId="{D0DAD885-E34A-4B7C-B30D-CF825488EBCB}" type="presOf" srcId="{3BB00EA2-C9E8-49DF-B95D-46CF7E1CE006}" destId="{2FD98D76-3DDF-465C-9843-0B01B478686C}" srcOrd="0" destOrd="0" presId="urn:microsoft.com/office/officeart/2005/8/layout/chevron2"/>
    <dgm:cxn modelId="{E720CA03-4C00-4F7A-A433-468670236AB5}" type="presOf" srcId="{E5D0151B-25CE-4A9C-94E5-99845FB15D70}" destId="{66CB8B1C-A790-40E1-B034-872D9CA1F07A}" srcOrd="0" destOrd="0" presId="urn:microsoft.com/office/officeart/2005/8/layout/chevron2"/>
    <dgm:cxn modelId="{37FD461D-9C2B-490D-A9CE-989BBA4C01FA}" srcId="{3BB00EA2-C9E8-49DF-B95D-46CF7E1CE006}" destId="{0EA89E52-CF8C-4AD7-B698-9401D0AE88C5}" srcOrd="0" destOrd="0" parTransId="{DE5D2B9C-E227-47BB-B5EC-AA0545A2552B}" sibTransId="{5336D6B7-0EE2-499F-9E76-8FFF34577A9B}"/>
    <dgm:cxn modelId="{0BBAFC37-1F34-4F68-A9B6-419486CD2C5F}" srcId="{E5D0151B-25CE-4A9C-94E5-99845FB15D70}" destId="{15E1677A-5D0E-4B40-A910-08B07EDA7B39}" srcOrd="0" destOrd="0" parTransId="{3C637718-347D-468A-9A42-335668810215}" sibTransId="{E986F510-6883-4F85-BC58-C4A5AF7DAB63}"/>
    <dgm:cxn modelId="{0BBDFE04-A134-424B-B016-A6C21C1F1E35}" type="presOf" srcId="{15E1677A-5D0E-4B40-A910-08B07EDA7B39}" destId="{A6B3F230-C44B-4990-88DD-7B7E377E64E4}" srcOrd="0" destOrd="0" presId="urn:microsoft.com/office/officeart/2005/8/layout/chevron2"/>
    <dgm:cxn modelId="{1C0C0130-0FE1-42DC-98F5-81F8ABA816E9}" srcId="{7E6893F6-5A45-4A80-8C2D-2FC853D51B30}" destId="{3BB00EA2-C9E8-49DF-B95D-46CF7E1CE006}" srcOrd="1" destOrd="0" parTransId="{D0379427-91E3-4511-B3C1-7D0F4EEBC505}" sibTransId="{B781A859-E06E-4078-BB8E-B618D68641D5}"/>
    <dgm:cxn modelId="{05EDC513-E7E6-44CD-A647-5D0C6411BB4E}" type="presParOf" srcId="{13F8DA93-8F88-423B-A596-A45AACDDB624}" destId="{23F8A301-4EB7-4248-9E05-3473D72316CA}" srcOrd="0" destOrd="0" presId="urn:microsoft.com/office/officeart/2005/8/layout/chevron2"/>
    <dgm:cxn modelId="{1BCC4EE0-7C0B-42AF-8392-7C6A32E0B121}" type="presParOf" srcId="{23F8A301-4EB7-4248-9E05-3473D72316CA}" destId="{DDF3F9F5-8D8D-4A23-B426-3D3A1766772C}" srcOrd="0" destOrd="0" presId="urn:microsoft.com/office/officeart/2005/8/layout/chevron2"/>
    <dgm:cxn modelId="{D6CD67D1-EEF9-4F53-80D9-2551AB7295EF}" type="presParOf" srcId="{23F8A301-4EB7-4248-9E05-3473D72316CA}" destId="{CC54F530-779B-468B-BD1C-4DD53716F9A5}" srcOrd="1" destOrd="0" presId="urn:microsoft.com/office/officeart/2005/8/layout/chevron2"/>
    <dgm:cxn modelId="{7918FF38-909B-4F57-81BC-9145F07AAE09}" type="presParOf" srcId="{13F8DA93-8F88-423B-A596-A45AACDDB624}" destId="{6EFF615C-3F4B-4CF3-A902-2EDA1A84E30A}" srcOrd="1" destOrd="0" presId="urn:microsoft.com/office/officeart/2005/8/layout/chevron2"/>
    <dgm:cxn modelId="{00251CEB-44BC-4989-BAC3-0BB107AB461C}" type="presParOf" srcId="{13F8DA93-8F88-423B-A596-A45AACDDB624}" destId="{5D3C26B3-90A1-4ACA-8A3D-9A6B7159C2A4}" srcOrd="2" destOrd="0" presId="urn:microsoft.com/office/officeart/2005/8/layout/chevron2"/>
    <dgm:cxn modelId="{5C4FAB7F-3AE0-47A3-938E-AAD3BA2BB6C1}" type="presParOf" srcId="{5D3C26B3-90A1-4ACA-8A3D-9A6B7159C2A4}" destId="{2FD98D76-3DDF-465C-9843-0B01B478686C}" srcOrd="0" destOrd="0" presId="urn:microsoft.com/office/officeart/2005/8/layout/chevron2"/>
    <dgm:cxn modelId="{7E6E463E-D8BF-4294-BF38-64E11C167680}" type="presParOf" srcId="{5D3C26B3-90A1-4ACA-8A3D-9A6B7159C2A4}" destId="{919BBEC1-8949-4F3D-9963-DDF34644499C}" srcOrd="1" destOrd="0" presId="urn:microsoft.com/office/officeart/2005/8/layout/chevron2"/>
    <dgm:cxn modelId="{B2B7A885-4230-43DA-AB19-A96E11DE87AD}" type="presParOf" srcId="{13F8DA93-8F88-423B-A596-A45AACDDB624}" destId="{B5021D79-38BE-461B-B7C0-8D3992C2F809}" srcOrd="3" destOrd="0" presId="urn:microsoft.com/office/officeart/2005/8/layout/chevron2"/>
    <dgm:cxn modelId="{48F2651E-DA69-4AEC-95CF-9D1035AB594F}" type="presParOf" srcId="{13F8DA93-8F88-423B-A596-A45AACDDB624}" destId="{C3D00D09-91A4-4259-9C5E-DA6B5F5E01EA}" srcOrd="4" destOrd="0" presId="urn:microsoft.com/office/officeart/2005/8/layout/chevron2"/>
    <dgm:cxn modelId="{006A398C-CFEB-45DB-863F-70189280D963}" type="presParOf" srcId="{C3D00D09-91A4-4259-9C5E-DA6B5F5E01EA}" destId="{66CB8B1C-A790-40E1-B034-872D9CA1F07A}" srcOrd="0" destOrd="0" presId="urn:microsoft.com/office/officeart/2005/8/layout/chevron2"/>
    <dgm:cxn modelId="{81AD6D64-730C-47A3-AB74-B9B6CA5E7BAB}" type="presParOf" srcId="{C3D00D09-91A4-4259-9C5E-DA6B5F5E01EA}" destId="{A6B3F230-C44B-4990-88DD-7B7E377E64E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F3F9F5-8D8D-4A23-B426-3D3A1766772C}">
      <dsp:nvSpPr>
        <dsp:cNvPr id="0" name=""/>
        <dsp:cNvSpPr/>
      </dsp:nvSpPr>
      <dsp:spPr>
        <a:xfrm rot="5400000">
          <a:off x="-294345" y="300454"/>
          <a:ext cx="1962306" cy="1373614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>
                  <a:lumMod val="50000"/>
                </a:schemeClr>
              </a:solidFill>
            </a:rPr>
            <a:t>1</a:t>
          </a:r>
          <a:endParaRPr lang="ru-RU" sz="40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" y="692915"/>
        <a:ext cx="1373614" cy="588692"/>
      </dsp:txXfrm>
    </dsp:sp>
    <dsp:sp modelId="{CC54F530-779B-468B-BD1C-4DD53716F9A5}">
      <dsp:nvSpPr>
        <dsp:cNvPr id="0" name=""/>
        <dsp:cNvSpPr/>
      </dsp:nvSpPr>
      <dsp:spPr>
        <a:xfrm rot="5400000">
          <a:off x="4224976" y="-2845253"/>
          <a:ext cx="1275498" cy="6978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chemeClr val="tx1">
                  <a:lumMod val="50000"/>
                </a:schemeClr>
              </a:solidFill>
            </a:rPr>
            <a:t>Западно-Алтайский государственный природный  заповедник</a:t>
          </a:r>
          <a:endParaRPr lang="ru-RU" sz="28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373614" y="68374"/>
        <a:ext cx="6915958" cy="1150968"/>
      </dsp:txXfrm>
    </dsp:sp>
    <dsp:sp modelId="{2FD98D76-3DDF-465C-9843-0B01B478686C}">
      <dsp:nvSpPr>
        <dsp:cNvPr id="0" name=""/>
        <dsp:cNvSpPr/>
      </dsp:nvSpPr>
      <dsp:spPr>
        <a:xfrm rot="5400000">
          <a:off x="-294345" y="2072267"/>
          <a:ext cx="1962306" cy="1373614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310881"/>
                <a:satOff val="20813"/>
                <a:lumOff val="30173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310881"/>
                <a:satOff val="20813"/>
                <a:lumOff val="30173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310881"/>
                <a:satOff val="20813"/>
                <a:lumOff val="301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50000"/>
              <a:hueOff val="310881"/>
              <a:satOff val="20813"/>
              <a:lumOff val="301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>
                  <a:lumMod val="50000"/>
                </a:schemeClr>
              </a:solidFill>
            </a:rPr>
            <a:t>2</a:t>
          </a:r>
          <a:endParaRPr lang="ru-RU" sz="40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" y="2464728"/>
        <a:ext cx="1373614" cy="588692"/>
      </dsp:txXfrm>
    </dsp:sp>
    <dsp:sp modelId="{919BBEC1-8949-4F3D-9963-DDF34644499C}">
      <dsp:nvSpPr>
        <dsp:cNvPr id="0" name=""/>
        <dsp:cNvSpPr/>
      </dsp:nvSpPr>
      <dsp:spPr>
        <a:xfrm rot="5400000">
          <a:off x="4224976" y="-1073440"/>
          <a:ext cx="1275498" cy="6978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295056"/>
              <a:satOff val="20813"/>
              <a:lumOff val="280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chemeClr val="tx1">
                  <a:lumMod val="50000"/>
                </a:schemeClr>
              </a:solidFill>
            </a:rPr>
            <a:t>Маркакольский</a:t>
          </a:r>
          <a:r>
            <a:rPr lang="ru-RU" sz="2800" kern="1200" dirty="0" smtClean="0">
              <a:solidFill>
                <a:schemeClr val="tx1">
                  <a:lumMod val="50000"/>
                </a:schemeClr>
              </a:solidFill>
            </a:rPr>
            <a:t>  государственный природный заповедник</a:t>
          </a:r>
          <a:endParaRPr lang="ru-RU" sz="28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373614" y="1840187"/>
        <a:ext cx="6915958" cy="1150968"/>
      </dsp:txXfrm>
    </dsp:sp>
    <dsp:sp modelId="{66CB8B1C-A790-40E1-B034-872D9CA1F07A}">
      <dsp:nvSpPr>
        <dsp:cNvPr id="0" name=""/>
        <dsp:cNvSpPr/>
      </dsp:nvSpPr>
      <dsp:spPr>
        <a:xfrm rot="5400000">
          <a:off x="-294345" y="3844081"/>
          <a:ext cx="1962306" cy="1373614"/>
        </a:xfrm>
        <a:prstGeom prst="chevron">
          <a:avLst/>
        </a:prstGeom>
        <a:gradFill rotWithShape="0">
          <a:gsLst>
            <a:gs pos="0">
              <a:schemeClr val="accent2">
                <a:shade val="50000"/>
                <a:hueOff val="310881"/>
                <a:satOff val="20813"/>
                <a:lumOff val="30173"/>
                <a:alphaOff val="0"/>
                <a:tint val="50000"/>
                <a:satMod val="300000"/>
              </a:schemeClr>
            </a:gs>
            <a:gs pos="35000">
              <a:schemeClr val="accent2">
                <a:shade val="50000"/>
                <a:hueOff val="310881"/>
                <a:satOff val="20813"/>
                <a:lumOff val="30173"/>
                <a:alphaOff val="0"/>
                <a:tint val="37000"/>
                <a:satMod val="300000"/>
              </a:schemeClr>
            </a:gs>
            <a:gs pos="100000">
              <a:schemeClr val="accent2">
                <a:shade val="50000"/>
                <a:hueOff val="310881"/>
                <a:satOff val="20813"/>
                <a:lumOff val="301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50000"/>
              <a:hueOff val="310881"/>
              <a:satOff val="20813"/>
              <a:lumOff val="301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>
              <a:solidFill>
                <a:schemeClr val="tx1">
                  <a:lumMod val="50000"/>
                </a:schemeClr>
              </a:solidFill>
            </a:rPr>
            <a:t>3</a:t>
          </a:r>
          <a: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  <a:t/>
          </a:r>
          <a:br>
            <a:rPr lang="ru-RU" sz="2000" kern="1200" dirty="0" smtClean="0">
              <a:solidFill>
                <a:schemeClr val="tx1">
                  <a:lumMod val="50000"/>
                </a:schemeClr>
              </a:solidFill>
            </a:rPr>
          </a:br>
          <a:endParaRPr lang="ru-RU" sz="20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" y="4236542"/>
        <a:ext cx="1373614" cy="588692"/>
      </dsp:txXfrm>
    </dsp:sp>
    <dsp:sp modelId="{A6B3F230-C44B-4990-88DD-7B7E377E64E4}">
      <dsp:nvSpPr>
        <dsp:cNvPr id="0" name=""/>
        <dsp:cNvSpPr/>
      </dsp:nvSpPr>
      <dsp:spPr>
        <a:xfrm rot="5400000">
          <a:off x="4224641" y="698708"/>
          <a:ext cx="1276169" cy="6978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50000"/>
              <a:hueOff val="295056"/>
              <a:satOff val="20813"/>
              <a:lumOff val="2808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err="1" smtClean="0">
              <a:solidFill>
                <a:schemeClr val="tx1">
                  <a:lumMod val="50000"/>
                </a:schemeClr>
              </a:solidFill>
            </a:rPr>
            <a:t>Катон</a:t>
          </a:r>
          <a:r>
            <a:rPr lang="ru-RU" sz="2800" kern="1200" dirty="0" smtClean="0">
              <a:solidFill>
                <a:schemeClr val="tx1">
                  <a:lumMod val="50000"/>
                </a:schemeClr>
              </a:solidFill>
            </a:rPr>
            <a:t>-Карагайский государственный национальный природный парк</a:t>
          </a:r>
          <a:endParaRPr lang="ru-RU" sz="2800" kern="1200" dirty="0">
            <a:solidFill>
              <a:schemeClr val="tx1">
                <a:lumMod val="50000"/>
              </a:schemeClr>
            </a:solidFill>
          </a:endParaRPr>
        </a:p>
      </dsp:txBody>
      <dsp:txXfrm rot="-5400000">
        <a:off x="1373615" y="3612032"/>
        <a:ext cx="6915926" cy="11515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FAB40-3D26-4840-9BE7-F8B5BEA0B2E1}" type="datetimeFigureOut">
              <a:rPr lang="ru-RU" smtClean="0"/>
              <a:t>22.11.2016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B127-50D0-4EDA-84CA-514082E73C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44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947172"/>
      </p:ext>
    </p:extLst>
  </p:cSld>
  <p:clrMapOvr>
    <a:masterClrMapping/>
  </p:clrMapOvr>
  <p:transition spd="slow"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895144"/>
      </p:ext>
    </p:extLst>
  </p:cSld>
  <p:clrMapOvr>
    <a:masterClrMapping/>
  </p:clrMapOvr>
  <p:transition spd="slow"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826373"/>
      </p:ext>
    </p:extLst>
  </p:cSld>
  <p:clrMapOvr>
    <a:masterClrMapping/>
  </p:clrMapOvr>
  <p:transition spd="slow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986677"/>
      </p:ext>
    </p:extLst>
  </p:cSld>
  <p:clrMapOvr>
    <a:masterClrMapping/>
  </p:clrMapOvr>
  <p:transition spd="slow" advClick="0" advTm="6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5557473"/>
      </p:ext>
    </p:extLst>
  </p:cSld>
  <p:clrMapOvr>
    <a:masterClrMapping/>
  </p:clrMapOvr>
  <p:transition spd="slow"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483355"/>
      </p:ext>
    </p:extLst>
  </p:cSld>
  <p:clrMapOvr>
    <a:masterClrMapping/>
  </p:clrMapOvr>
  <p:transition spd="slow"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555951"/>
      </p:ext>
    </p:extLst>
  </p:cSld>
  <p:clrMapOvr>
    <a:masterClrMapping/>
  </p:clrMapOvr>
  <p:transition spd="slow"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876808"/>
      </p:ext>
    </p:extLst>
  </p:cSld>
  <p:clrMapOvr>
    <a:masterClrMapping/>
  </p:clrMapOvr>
  <p:transition spd="slow"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25843"/>
      </p:ext>
    </p:extLst>
  </p:cSld>
  <p:clrMapOvr>
    <a:masterClrMapping/>
  </p:clrMapOvr>
  <p:transition spd="slow" advClick="0" advTm="6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1920710"/>
      </p:ext>
    </p:extLst>
  </p:cSld>
  <p:clrMapOvr>
    <a:masterClrMapping/>
  </p:clrMapOvr>
  <p:transition spd="slow"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93688526"/>
      </p:ext>
    </p:extLst>
  </p:cSld>
  <p:clrMapOvr>
    <a:masterClrMapping/>
  </p:clrMapOvr>
  <p:transition spd="slow"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1677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 advClick="0" advTm="6000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1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4" descr="от 09 июля 112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1113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1331913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162" y="1124744"/>
            <a:ext cx="9113837" cy="240065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altLang="ru-RU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« УЧЕБНО-ИССЛЕДОВАТЕЛЬСКИЙ</a:t>
            </a:r>
            <a:r>
              <a:rPr lang="ru-RU" altLang="ru-RU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ru-RU" altLang="ru-RU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ЭКОБИОЦЕНТР» 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altLang="ru-RU" sz="4400" b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акимата</a:t>
            </a:r>
            <a:r>
              <a:rPr lang="ru-RU" altLang="ru-RU" sz="4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города Усть-Каменогорска</a:t>
            </a:r>
          </a:p>
        </p:txBody>
      </p:sp>
      <p:sp>
        <p:nvSpPr>
          <p:cNvPr id="200709" name="Прямоугольник 2"/>
          <p:cNvSpPr>
            <a:spLocks noChangeArrowheads="1"/>
          </p:cNvSpPr>
          <p:nvPr/>
        </p:nvSpPr>
        <p:spPr bwMode="auto">
          <a:xfrm>
            <a:off x="1116013" y="76200"/>
            <a:ext cx="79930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Отдел образования города Усть-Каменогорска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k-KZ" altLang="ru-RU" sz="1800" b="1" dirty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kk-KZ" altLang="ru-RU" sz="1800" b="1" dirty="0">
              <a:solidFill>
                <a:srgbClr val="002060"/>
              </a:solidFill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rgbClr val="002060"/>
              </a:solidFill>
              <a:latin typeface="Arial" charset="0"/>
            </a:endParaRPr>
          </a:p>
        </p:txBody>
      </p:sp>
      <p:pic>
        <p:nvPicPr>
          <p:cNvPr id="9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4103206"/>
            <a:ext cx="2160588" cy="1620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PIC_0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760" y="4880661"/>
            <a:ext cx="2376488" cy="16287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 descr="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841" y="4130193"/>
            <a:ext cx="2124075" cy="159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96000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8" name="Picture 6" descr="IMG_8599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1388" y="1052513"/>
            <a:ext cx="4392612" cy="3295650"/>
          </a:xfrm>
        </p:spPr>
      </p:pic>
      <p:sp>
        <p:nvSpPr>
          <p:cNvPr id="38924" name="Rectangle 1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Белоубинском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кордоне ЗАГПЗ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Стационар естественно-научных исследований и охраны	</a:t>
            </a:r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38919" name="Picture 7" descr="IMG_8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3465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6" name="Picture 14" descr="IMG_85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383088"/>
            <a:ext cx="3348037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7" name="Picture 2" descr="C:\Documents and Settings\Владелец\Рабочий стол\Изображения птиц\Дятел  пёстрый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165735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9" name="Picture 17" descr="Кедровк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344988"/>
            <a:ext cx="3240088" cy="251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67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963" y="0"/>
            <a:ext cx="9013533" cy="112474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Отбор проб юными гидробиологами на Черной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Убе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6883" name="Picture 19" descr="IMG_3254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68413"/>
            <a:ext cx="7451725" cy="558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8" name="Picture 24" descr="IMG_32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7025" r="47578" b="3317"/>
          <a:stretch>
            <a:fillRect/>
          </a:stretch>
        </p:blipFill>
        <p:spPr bwMode="auto">
          <a:xfrm>
            <a:off x="7054850" y="1268413"/>
            <a:ext cx="2089150" cy="403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22" descr="IMG_86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003"/>
          <a:stretch>
            <a:fillRect/>
          </a:stretch>
        </p:blipFill>
        <p:spPr bwMode="auto">
          <a:xfrm>
            <a:off x="6624638" y="4949825"/>
            <a:ext cx="251936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59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IMG_327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47879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7" descr="IMG_32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38538"/>
            <a:ext cx="47879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9" descr="IMG_3304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29000"/>
            <a:ext cx="4643438" cy="342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7" name="Picture 13" descr="IMG_327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12310" y="0"/>
            <a:ext cx="74959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Экосистемные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исследования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условиях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субальпики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775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IMG_87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45720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IMG_33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88963"/>
            <a:ext cx="45720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36512" y="0"/>
            <a:ext cx="9180512" cy="73818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Разбивка лагеря в горно-тундровом поясе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Линнейского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хребта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3" name="Picture 7" descr="IMG_86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0588"/>
            <a:ext cx="4572000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IMG_33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4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9" name="Picture 11" descr="IMG_3357"/>
          <p:cNvPicPr>
            <a:picLocks noChangeAspect="1" noChangeArrowheads="1"/>
          </p:cNvPicPr>
          <p:nvPr/>
        </p:nvPicPr>
        <p:blipFill>
          <a:blip r:embed="rId3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066" y="2528765"/>
            <a:ext cx="5772934" cy="432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603250" y="0"/>
            <a:ext cx="854075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Геоботанические описания альпийского луга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7895" name="Picture 7" descr="IMG_86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283968" cy="335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31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IMG_3354"/>
          <p:cNvPicPr>
            <a:picLocks noChangeAspect="1" noChangeArrowheads="1"/>
          </p:cNvPicPr>
          <p:nvPr/>
        </p:nvPicPr>
        <p:blipFill>
          <a:blip r:embed="rId3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2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IMG_3371"/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" r="2596"/>
          <a:stretch>
            <a:fillRect/>
          </a:stretch>
        </p:blipFill>
        <p:spPr bwMode="auto">
          <a:xfrm>
            <a:off x="4105275" y="0"/>
            <a:ext cx="5038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338" y="2967335"/>
            <a:ext cx="844333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Биоразнообразие растений </a:t>
            </a: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условиях горно-лугового пояса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Восточной части Ивановского хребта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374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5" name="Picture 5" descr="IMG_3446"/>
          <p:cNvPicPr>
            <a:picLocks noChangeAspect="1" noChangeArrowheads="1"/>
          </p:cNvPicPr>
          <p:nvPr/>
        </p:nvPicPr>
        <p:blipFill>
          <a:blip r:embed="rId3" cstate="print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3" y="0"/>
            <a:ext cx="4948237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 descr="IMG_3412"/>
          <p:cNvPicPr>
            <a:picLocks noChangeAspect="1" noChangeArrowheads="1"/>
          </p:cNvPicPr>
          <p:nvPr/>
        </p:nvPicPr>
        <p:blipFill>
          <a:blip r:embed="rId4" cstate="print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9488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98499" y="0"/>
            <a:ext cx="55819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Бадан толстолистный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Ревень алтайский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454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3" name="Picture 5" descr="IMG_379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18620" r="15283" b="14909"/>
          <a:stretch>
            <a:fillRect/>
          </a:stretch>
        </p:blipFill>
        <p:spPr>
          <a:xfrm>
            <a:off x="0" y="0"/>
            <a:ext cx="5580063" cy="433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IMG_3805"/>
          <p:cNvPicPr>
            <a:picLocks noChangeAspect="1" noChangeArrowheads="1"/>
          </p:cNvPicPr>
          <p:nvPr/>
        </p:nvPicPr>
        <p:blipFill>
          <a:blip r:embed="rId4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" t="6618" r="32608" b="28601"/>
          <a:stretch>
            <a:fillRect/>
          </a:stretch>
        </p:blipFill>
        <p:spPr bwMode="auto">
          <a:xfrm>
            <a:off x="5514975" y="1628775"/>
            <a:ext cx="3629025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4509120"/>
            <a:ext cx="530029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Радиола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четырехраздельная</a:t>
            </a:r>
            <a:endParaRPr lang="ru-RU" sz="3200" b="1" cap="none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 </a:t>
            </a:r>
          </a:p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Мак </a:t>
            </a:r>
            <a:r>
              <a:rPr lang="ru-RU" sz="32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голостебельчатый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56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 descr="IMG_368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92150"/>
            <a:ext cx="4625975" cy="6165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IMG_369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8"/>
          <a:stretch>
            <a:fillRect/>
          </a:stretch>
        </p:blipFill>
        <p:spPr bwMode="auto">
          <a:xfrm>
            <a:off x="6084888" y="620713"/>
            <a:ext cx="30591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1" descr="IMG_365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708275"/>
            <a:ext cx="2663825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750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alt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Орнитологические и энтомологические исследования юннатов на Кедровом озере</a:t>
            </a:r>
            <a:endParaRPr lang="ru-RU" alt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68616" name="Picture 8" descr="IMG_35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7" t="24059"/>
          <a:stretch>
            <a:fillRect/>
          </a:stretch>
        </p:blipFill>
        <p:spPr bwMode="auto">
          <a:xfrm>
            <a:off x="6588125" y="4511675"/>
            <a:ext cx="2555875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024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орнитологическом учетном маршруте к </a:t>
            </a:r>
            <a:r>
              <a:rPr lang="ru-RU" sz="3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Палевскому</a:t>
            </a:r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кордону</a:t>
            </a:r>
            <a:endParaRPr lang="ru-RU" sz="3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66" name="Picture 6" descr="IMG_8783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67288" y="4265613"/>
            <a:ext cx="4176712" cy="2592387"/>
          </a:xfrm>
        </p:spPr>
      </p:pic>
      <p:pic>
        <p:nvPicPr>
          <p:cNvPr id="40968" name="Picture 8" descr="IMG_3567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5999163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39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Rectangle 4"/>
          <p:cNvSpPr>
            <a:spLocks noGrp="1" noRot="1" noChangeArrowheads="1"/>
          </p:cNvSpPr>
          <p:nvPr>
            <p:ph type="ctrTitle" idx="4294967295"/>
          </p:nvPr>
        </p:nvSpPr>
        <p:spPr>
          <a:xfrm>
            <a:off x="23287" y="1772816"/>
            <a:ext cx="9144000" cy="14700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/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</a:b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Практика и возможности развития школьного естественно-научного туризма на особо охраняемых природных территориях Восточного Казахстана 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275856" y="4581128"/>
            <a:ext cx="5472608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ru-RU" altLang="ru-RU" sz="2000" b="1" i="1" spc="50" dirty="0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Директор </a:t>
            </a:r>
          </a:p>
          <a:p>
            <a:pPr algn="r" eaLnBrk="1" hangingPunct="1">
              <a:defRPr/>
            </a:pPr>
            <a:r>
              <a:rPr lang="ru-RU" altLang="ru-RU" sz="2000" b="1" i="1" spc="50" dirty="0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КГКП «Учебно-исследовательский </a:t>
            </a:r>
            <a:r>
              <a:rPr lang="ru-RU" altLang="ru-RU" sz="2000" b="1" i="1" spc="50" dirty="0" err="1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экобиоцентр</a:t>
            </a:r>
            <a:r>
              <a:rPr lang="ru-RU" altLang="ru-RU" sz="2000" b="1" i="1" spc="50" dirty="0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</a:t>
            </a:r>
            <a:r>
              <a:rPr lang="ru-RU" altLang="ru-RU" sz="2000" b="1" i="1" spc="50" dirty="0" err="1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акимата</a:t>
            </a:r>
            <a:r>
              <a:rPr lang="ru-RU" altLang="ru-RU" sz="2000" b="1" i="1" spc="50" dirty="0" smtClean="0">
                <a:ln w="11430"/>
                <a:solidFill>
                  <a:srgbClr val="3366FF">
                    <a:lumMod val="75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города Усть-Каменогорска, к.б.н., профессор РАЕ – Цыганов А.П.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865" y="0"/>
            <a:ext cx="704056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7145"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04813"/>
            <a:ext cx="8785225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Катон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-Карагайский государственный национальный природный парк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42875" y="2219325"/>
            <a:ext cx="87503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Парк создан 17 июня 2001 года на площади 643 477 га.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пределы парка входят южные склоны хребтов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Листвяга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Катунский с массивом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г.Белухи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хребты Южный Алтай, Тарбагатай,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Сарымсакты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западная часть плато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Укок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межгорных котловинах расположены высокогорные озера- Рахмановское, Язевое,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Бухтарминское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Черновое, Маралье и ряд более мелких.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Среди растений национального парка насчитывается много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краснокнижных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Разнообразен животный мир парка. Здесь встречаются степные, луговые, лесные и горные виды.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парке обитают 276 видов птиц.</a:t>
            </a:r>
          </a:p>
          <a:p>
            <a:pPr eaLnBrk="1" hangingPunct="1">
              <a:defRPr/>
            </a:pP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задачи парка входит сохранение экосистем Южного </a:t>
            </a:r>
            <a:r>
              <a:rPr lang="ru-RU" sz="20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алтая</a:t>
            </a:r>
            <a:r>
              <a:rPr lang="ru-RU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проведение научных исследований, организация туризма.</a:t>
            </a:r>
          </a:p>
          <a:p>
            <a:pPr eaLnBrk="1" hangingPunct="1">
              <a:defRPr/>
            </a:pPr>
            <a:endParaRPr lang="ru-RU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ru-RU" sz="20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848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9"/>
          <p:cNvGrpSpPr>
            <a:grpSpLocks/>
          </p:cNvGrpSpPr>
          <p:nvPr/>
        </p:nvGrpSpPr>
        <p:grpSpPr bwMode="auto">
          <a:xfrm>
            <a:off x="250825" y="2492375"/>
            <a:ext cx="8642350" cy="3492500"/>
            <a:chOff x="158" y="1570"/>
            <a:chExt cx="5444" cy="2200"/>
          </a:xfrm>
        </p:grpSpPr>
        <p:pic>
          <p:nvPicPr>
            <p:cNvPr id="2355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1570"/>
              <a:ext cx="5443" cy="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9" name="Rectangle 8"/>
            <p:cNvSpPr>
              <a:spLocks noChangeArrowheads="1"/>
            </p:cNvSpPr>
            <p:nvPr/>
          </p:nvSpPr>
          <p:spPr bwMode="auto">
            <a:xfrm>
              <a:off x="3560" y="1570"/>
              <a:ext cx="2042" cy="13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717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15900" y="620713"/>
            <a:ext cx="89281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Маршрут детской станции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экологического мониторинга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Усть-Каменогорск-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 предгорьям Белухи, оз. Язевое):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50" name="Picture 10" descr="j01833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28557"/>
          <a:stretch>
            <a:fillRect/>
          </a:stretch>
        </p:blipFill>
        <p:spPr bwMode="auto">
          <a:xfrm>
            <a:off x="323850" y="2708275"/>
            <a:ext cx="8651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CMEN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1725" y="2852738"/>
            <a:ext cx="75247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0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8 0.00347 C -0.04879 0.02153 -0.04531 0.03982 -0.04375 0.05347 C -0.04219 0.06713 -0.04219 0.07685 -0.04236 0.08496 C -0.04254 0.09306 -0.04636 0.09514 -0.04514 0.10162 C -0.04392 0.1081 -0.03698 0.11759 -0.03542 0.12384 C -0.03386 0.13009 -0.03733 0.13241 -0.03542 0.13866 C -0.03351 0.14491 -0.02622 0.15463 -0.02431 0.16088 C -0.0224 0.16713 -0.025 0.16921 -0.02431 0.1757 C -0.02361 0.18218 -0.02517 0.19259 -0.02014 0.19977 C -0.01511 0.20695 0.00226 0.2125 0.00625 0.21829 C 0.01024 0.22408 -0.00642 0.22824 0.0033 0.23496 C 0.01337 0.24167 0.05417 0.25 0.06597 0.25903 C 0.07778 0.26806 0.07205 0.27824 0.0743 0.28866 C 0.07656 0.29908 0.075 0.30996 0.07986 0.32199 C 0.08455 0.33403 0.09375 0.35046 0.10208 0.36088 C 0.11042 0.3713 0.12344 0.37639 0.12986 0.38496 C 0.13628 0.39352 0.13628 0.40602 0.14097 0.41273 C 0.14566 0.41945 0.14739 0.42292 0.15764 0.4257 C 0.16788 0.42847 0.19288 0.43241 0.20191 0.4294 C 0.21128 0.42639 0.19948 0.41644 0.21319 0.40718 C 0.22674 0.39792 0.26996 0.38611 0.28403 0.37384 C 0.29792 0.36158 0.29531 0.34445 0.29653 0.3331 C 0.29774 0.32176 0.28889 0.31158 0.29097 0.30533 C 0.29305 0.29908 0.30243 0.29352 0.30903 0.29607 C 0.31562 0.29861 0.32292 0.31528 0.33125 0.32014 C 0.33958 0.325 0.34705 0.32546 0.35903 0.3257 C 0.37101 0.32593 0.39097 0.32477 0.40347 0.32199 C 0.4158 0.31921 0.42101 0.30718 0.43385 0.30903 C 0.44705 0.31088 0.46562 0.32917 0.48108 0.3331 C 0.49653 0.33704 0.51614 0.33218 0.52708 0.3331 C 0.53785 0.33403 0.53715 0.33959 0.54653 0.33866 C 0.55573 0.33773 0.56944 0.3294 0.58264 0.32755 C 0.59566 0.3257 0.60816 0.32778 0.62413 0.32755 C 0.64028 0.32732 0.66736 0.33148 0.67847 0.3257 C 0.68958 0.31991 0.68472 0.29792 0.69097 0.29236 C 0.69722 0.28681 0.70712 0.29167 0.71597 0.29236 C 0.72483 0.29306 0.73472 0.2963 0.74375 0.29607 C 0.75278 0.29584 0.76111 0.29398 0.77014 0.29051 C 0.77917 0.28704 0.79305 0.2831 0.79792 0.2757 C 0.80278 0.26829 0.79601 0.25625 0.79913 0.24607 C 0.8026 0.23588 0.81441 0.22384 0.81736 0.21459 C 0.82031 0.20533 0.82239 0.19908 0.81736 0.19051 C 0.81233 0.18195 0.79184 0.17384 0.7868 0.16273 C 0.78177 0.15162 0.7868 0.13033 0.7868 0.12384 " pathEditMode="relative" ptsTypes="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-3.7037E-7 C 0.00173 -0.00255 0.01649 -0.02593 0.02326 -0.03588 C 0.03003 -0.04584 0.03593 -0.05232 0.04079 -0.06042 C 0.04565 -0.06852 0.04704 -0.07987 0.05277 -0.08519 C 0.0585 -0.09051 0.071 -0.0875 0.07499 -0.0926 C 0.07899 -0.09769 0.07603 -0.11667 0.0769 -0.11598 C 0.07777 -0.11528 0.08454 -0.09375 0.08055 -0.08774 C 0.07656 -0.08172 0.05954 -0.08542 0.05277 -0.08033 C 0.046 -0.07524 0.04409 -0.06343 0.03992 -0.05672 C 0.03576 -0.05 0.03246 -0.04584 0.02777 -0.03959 C 0.02308 -0.03334 0.01701 -0.02593 0.01215 -0.01968 C 0.00728 -0.01343 -0.00174 0.00254 -6.11111E-6 -3.7037E-7 Z " pathEditMode="relative" ptsTypes="aaaaaaaaaaaa">
                                      <p:cBhvr>
                                        <p:cTn id="21" dur="3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6" name="Picture 20" descr="Лесная эстафета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r="3160" b="9680"/>
          <a:stretch>
            <a:fillRect/>
          </a:stretch>
        </p:blipFill>
        <p:spPr bwMode="auto">
          <a:xfrm>
            <a:off x="-1" y="764704"/>
            <a:ext cx="4716463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-22528"/>
            <a:ext cx="9144000" cy="10086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слете юных экологов-естествоиспытателей Казахстанского Алтая</a:t>
            </a:r>
            <a:endParaRPr lang="ru-RU" sz="40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4827" name="Picture 11" descr="Кок-Коль 2010 (33)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303588"/>
            <a:ext cx="446405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28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Экспедиционный стационар на озере Язевое детской станции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экомониторинга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2" name="Picture 4" descr="IMG_9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450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IMG_94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268413"/>
            <a:ext cx="2259012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IMG_94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52738"/>
            <a:ext cx="25558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IMG_55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821238"/>
            <a:ext cx="28432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66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09575" y="-15993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Объектное биоразнообразие растений и животных 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3319" name="Picture 7" descr="IMG_9348"/>
          <p:cNvPicPr>
            <a:picLocks noChangeAspect="1" noChangeArrowheads="1"/>
          </p:cNvPicPr>
          <p:nvPr/>
        </p:nvPicPr>
        <p:blipFill>
          <a:blip r:embed="rId3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3" y="3789363"/>
            <a:ext cx="266858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IMG_9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995738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 descr="IMG_93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981075"/>
            <a:ext cx="3779837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0" name="Picture 18" descr="IMG_0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t="16048" r="30078" b="23438"/>
          <a:stretch>
            <a:fillRect/>
          </a:stretch>
        </p:blipFill>
        <p:spPr bwMode="auto">
          <a:xfrm>
            <a:off x="3348038" y="3906838"/>
            <a:ext cx="2663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IMG_93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4763"/>
            <a:ext cx="2303463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06034"/>
            <a:ext cx="283122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Пион уклоняющийся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95551" y="1021939"/>
            <a:ext cx="27911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Водосбор сибирский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469196"/>
            <a:ext cx="256512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Кандык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сибирский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2936" y="6514068"/>
            <a:ext cx="3103735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Слеток лесного конька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6671" y="6514068"/>
            <a:ext cx="288732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След бурого медведя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83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8" name="Picture 8" descr="IMG_09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908050"/>
            <a:ext cx="31591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маршруте к подножью Белухи у водопада </a:t>
            </a:r>
            <a:r>
              <a:rPr lang="ru-RU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Кок-Коль</a:t>
            </a:r>
          </a:p>
        </p:txBody>
      </p:sp>
      <p:pic>
        <p:nvPicPr>
          <p:cNvPr id="15364" name="Picture 4" descr="Кок-Коль 2010 (83)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7325"/>
            <a:ext cx="40513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IMG_93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05150"/>
            <a:ext cx="500380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76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642938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Маркакольский государственный природный заповедник</a:t>
            </a: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14313" y="2500313"/>
            <a:ext cx="8715375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Организован 4 августа 1976 г на площади 75040 га, из них 43 900 га занимает акватория озера.</a:t>
            </a:r>
          </a:p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Заповедник расположен в горах Южного Алтая в межгорной котловине между хребтами Курчумский и Азутау.</a:t>
            </a:r>
          </a:p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Список флоры заповедника насчитывает более 900 видов растений, среди которых многие редкие и исчезающие.</a:t>
            </a:r>
          </a:p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водах озера Маркаколь обитает 6 видов рыб, из них 4-эндемики.</a:t>
            </a:r>
          </a:p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заповеднике обитают 255 видов птиц, 58 видов млекопитающих.</a:t>
            </a:r>
          </a:p>
          <a:p>
            <a:pPr eaLnBrk="1" hangingPunct="1">
              <a:defRPr/>
            </a:pPr>
            <a:r>
              <a:rPr lang="ru-RU" sz="22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заповедник создан с целью сохранения эталонных пиродных ландшафтов Южного Алтая. </a:t>
            </a:r>
          </a:p>
        </p:txBody>
      </p:sp>
    </p:spTree>
    <p:custDataLst>
      <p:tags r:id="rId1"/>
    </p:custDataLst>
  </p:cSld>
  <p:clrMapOvr>
    <a:masterClrMapping/>
  </p:clrMapOvr>
  <p:transition spd="slow" advTm="731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717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7" descr="Topo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3" t="27759" b="30603"/>
          <a:stretch>
            <a:fillRect/>
          </a:stretch>
        </p:blipFill>
        <p:spPr bwMode="auto">
          <a:xfrm>
            <a:off x="250825" y="857250"/>
            <a:ext cx="86423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8"/>
          <p:cNvSpPr>
            <a:spLocks noChangeArrowheads="1"/>
          </p:cNvSpPr>
          <p:nvPr/>
        </p:nvSpPr>
        <p:spPr bwMode="auto">
          <a:xfrm>
            <a:off x="5148263" y="836613"/>
            <a:ext cx="3240087" cy="2159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6156325" y="4508500"/>
            <a:ext cx="2592388" cy="23495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6390" name="Picture 6" descr="j01833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28557"/>
          <a:stretch>
            <a:fillRect/>
          </a:stretch>
        </p:blipFill>
        <p:spPr bwMode="auto">
          <a:xfrm>
            <a:off x="0" y="908050"/>
            <a:ext cx="86518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0"/>
            <a:ext cx="10009188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Маршрут детской станции экологического мониторинга</a:t>
            </a:r>
            <a:b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</a:b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(г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. Усть-Каменогорск-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МГПЗ, оз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. </a:t>
            </a:r>
            <a:r>
              <a:rPr lang="ru-RU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Маркаколь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):</a:t>
            </a:r>
          </a:p>
        </p:txBody>
      </p:sp>
    </p:spTree>
    <p:custDataLst>
      <p:tags r:id="rId1"/>
    </p:custDataLst>
  </p:cSld>
  <p:clrMapOvr>
    <a:masterClrMapping/>
  </p:clrMapOvr>
  <p:transition spd="slow" advTm="967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C 0.00521 0.01297 0.01059 0.02593 0.0125 0.03519 C 0.01441 0.04445 0.01181 0.04885 0.01111 0.05556 C 0.01042 0.06227 0.00712 0.06783 0.00833 0.07593 C 0.00955 0.08403 0.01181 0.09144 0.01806 0.10371 C 0.02431 0.11598 0.03507 0.1382 0.04583 0.15 C 0.0566 0.16181 0.07153 0.16505 0.08333 0.17408 C 0.09514 0.18311 0.10955 0.19283 0.11667 0.20371 C 0.12361 0.21436 0.11788 0.22616 0.125 0.23889 C 0.13194 0.25162 0.15278 0.26644 0.15833 0.2794 C 0.16389 0.29283 0.15747 0.30648 0.15833 0.31852 C 0.1592 0.33056 0.1592 0.34167 0.16389 0.35186 C 0.16858 0.36204 0.18212 0.37014 0.18594 0.37963 C 0.18993 0.38912 0.18385 0.4 0.1875 0.40926 C 0.19097 0.41852 0.19774 0.42871 0.20694 0.43519 C 0.21615 0.44167 0.23229 0.44746 0.24288 0.44815 C 0.25347 0.44885 0.26024 0.43542 0.27083 0.43889 C 0.28142 0.44236 0.29444 0.46135 0.30694 0.46852 C 0.31927 0.4757 0.3349 0.4794 0.34427 0.48148 C 0.35399 0.48357 0.3566 0.4757 0.36389 0.48148 C 0.37101 0.48727 0.38073 0.50556 0.3875 0.51667 C 0.39427 0.52778 0.39427 0.54074 0.40417 0.54815 C 0.41406 0.55533 0.4349 0.55648 0.44722 0.56111 C 0.45955 0.56574 0.47188 0.56783 0.47778 0.5757 C 0.48351 0.58403 0.48003 0.60278 0.48194 0.60903 C 0.48385 0.61574 0.48212 0.61621 0.48872 0.61482 C 0.49566 0.6132 0.51094 0.60278 0.52205 0.6 C 0.53351 0.59699 0.54774 0.59746 0.55677 0.5963 C 0.5658 0.59491 0.5783 0.59329 0.57639 0.59236 C 0.57431 0.5919 0.55347 0.59236 0.54444 0.59236 C 0.53542 0.59236 0.52795 0.59236 0.52205 0.59236 C 0.51649 0.59236 0.51146 0.59699 0.50972 0.59236 C 0.50781 0.5882 0.50642 0.57292 0.51111 0.56667 C 0.5158 0.56042 0.52917 0.56111 0.53733 0.55533 C 0.54583 0.55 0.55243 0.54098 0.56111 0.53334 C 0.56962 0.5257 0.58038 0.51852 0.58872 0.50903 C 0.5974 0.5 0.60625 0.48959 0.6125 0.47778 C 0.61875 0.46598 0.62049 0.44746 0.62639 0.43889 C 0.63212 0.43033 0.6408 0.43449 0.64722 0.42593 C 0.65347 0.41736 0.66024 0.39838 0.66389 0.38704 C 0.66736 0.3757 0.66736 0.3676 0.66806 0.35741 C 0.66875 0.34723 0.66875 0.33588 0.66806 0.32593 C 0.66736 0.31598 0.66337 0.29537 0.66389 0.29815 C 0.66441 0.30093 0.67031 0.32894 0.67083 0.3426 C 0.67135 0.35625 0.66962 0.3676 0.66667 0.37963 C 0.66372 0.39167 0.65816 0.40672 0.6526 0.41482 C 0.6474 0.42292 0.6401 0.42338 0.63455 0.42778 C 0.62917 0.43218 0.62222 0.43519 0.61927 0.44074 C 0.61632 0.44607 0.6191 0.45278 0.61649 0.46111 C 0.61406 0.46945 0.61233 0.48056 0.60399 0.49074 C 0.59601 0.5007 0.57899 0.51204 0.56788 0.52223 C 0.55694 0.53241 0.54913 0.54445 0.53872 0.55186 C 0.5283 0.55903 0.51094 0.55811 0.50538 0.56667 C 0.50017 0.57523 0.50833 0.5963 0.50677 0.60371 C 0.50521 0.61111 0.50156 0.60695 0.49583 0.61111 C 0.48993 0.61505 0.47917 0.61945 0.47205 0.62778 C 0.46528 0.63588 0.45156 0.66273 0.45417 0.65926 C 0.4566 0.65579 0.46719 0.61736 0.48733 0.60741 C 0.50781 0.59699 0.58056 0.59792 0.57639 0.59815 C 0.57205 0.59838 0.48681 0.60811 0.4625 0.60903 C 0.43802 0.61042 0.44132 0.60741 0.42917 0.60533 C 0.41684 0.60371 0.4 0.60209 0.38889 0.59815 C 0.3776 0.59422 0.36962 0.5882 0.3625 0.58148 C 0.35538 0.57477 0.34896 0.56528 0.34566 0.55741 C 0.34253 0.54908 0.34358 0.54329 0.34288 0.53334 C 0.34253 0.52315 0.34566 0.50764 0.34288 0.49815 C 0.34045 0.48866 0.3375 0.48449 0.32778 0.47593 C 0.31806 0.46736 0.29549 0.45278 0.28472 0.44607 C 0.27378 0.43982 0.27118 0.43681 0.2625 0.43704 C 0.25347 0.43727 0.24358 0.45116 0.23194 0.44815 C 0.22014 0.44514 0.20035 0.42986 0.19288 0.41852 C 0.18559 0.40718 0.19323 0.39375 0.1875 0.37963 C 0.18177 0.36551 0.16319 0.34977 0.15833 0.33334 C 0.15347 0.3169 0.16372 0.29723 0.15833 0.28125 C 0.15295 0.26574 0.13385 0.2551 0.12622 0.23889 C 0.11892 0.22269 0.12778 0.19815 0.11372 0.18334 C 0.1 0.16852 0.05903 0.16459 0.04306 0.15 C 0.02708 0.13542 0.02361 0.11412 0.01806 0.0963 C 0.01233 0.07848 0.01319 0.06088 0.00833 0.0426 C 0.00347 0.02431 -0.00608 -0.00092 -0.01111 -0.01296 C -0.01615 -0.025 -0.02031 -0.02685 -0.02222 -0.02963 " pathEditMode="relative" ptsTypes="aaaaaaaaaaaaaaaaaaaaaaaaaaaaaaaaaaaaaaaaaaaaaaaaaaaaaaaaaaaaaaaaaaaaaaaaaaaaaaaaA">
                                      <p:cBhvr>
                                        <p:cTn id="17" dur="5000" spd="-100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IMG_48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98875"/>
            <a:ext cx="4211638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IMG_480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90925"/>
            <a:ext cx="43561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 descr="IMG_486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4130675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 descr="DSC_5237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765175"/>
            <a:ext cx="42846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794" y="0"/>
            <a:ext cx="9180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озере и в музее </a:t>
            </a:r>
            <a:r>
              <a:rPr lang="ru-RU" sz="36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Маркакольского</a:t>
            </a:r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Государственного природного</a:t>
            </a:r>
          </a:p>
          <a:p>
            <a:pPr algn="ctr"/>
            <a:r>
              <a:rPr lang="ru-RU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заповедника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948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228600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 Усть-Каменогорск-</a:t>
            </a:r>
            <a:b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40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Кулуджунский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заказник</a:t>
            </a:r>
          </a:p>
        </p:txBody>
      </p:sp>
      <p:pic>
        <p:nvPicPr>
          <p:cNvPr id="17412" name="Picture 4" descr="IMG_45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3263"/>
            <a:ext cx="7308850" cy="548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IMG_44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41438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IMG_44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5" t="16495" r="5072"/>
          <a:stretch>
            <a:fillRect/>
          </a:stretch>
        </p:blipFill>
        <p:spPr bwMode="auto">
          <a:xfrm>
            <a:off x="5830888" y="3760788"/>
            <a:ext cx="3313112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4556" y="3336667"/>
            <a:ext cx="358944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Зайсанская</a:t>
            </a:r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круглоголовка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145" y="1358621"/>
            <a:ext cx="5371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Стационар в среднеазиатской пустыне </a:t>
            </a:r>
          </a:p>
          <a:p>
            <a:pPr algn="ctr"/>
            <a:r>
              <a:rPr lang="ru-RU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северного типа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Герпетологические и энтомологические </a:t>
            </a:r>
          </a:p>
          <a:p>
            <a:pPr algn="ctr"/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исследования </a:t>
            </a:r>
            <a:endParaRPr lang="ru-RU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663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692150"/>
            <a:ext cx="91440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762000" indent="-762000"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летний период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Учебно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исследовательским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экобиоцентром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проводятся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экспедиции на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ООПТ: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23845169"/>
              </p:ext>
            </p:extLst>
          </p:nvPr>
        </p:nvGraphicFramePr>
        <p:xfrm>
          <a:off x="0" y="1557338"/>
          <a:ext cx="8351838" cy="551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</p:cSld>
  <p:clrMapOvr>
    <a:masterClrMapping/>
  </p:clrMapOvr>
  <p:transition spd="slow" advTm="798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/>
      <p:bldGraphic spid="7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25482" y="-9053"/>
            <a:ext cx="9144000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трансграничном Черном Иртыше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166" name="Picture 6" descr="IMG_493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08050"/>
            <a:ext cx="4356100" cy="3267075"/>
          </a:xfrm>
        </p:spPr>
      </p:pic>
      <p:pic>
        <p:nvPicPr>
          <p:cNvPr id="92167" name="Picture 7" descr="IMG_46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4030663"/>
            <a:ext cx="3770312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8" name="Picture 8" descr="IMG_494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3050"/>
            <a:ext cx="369887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2" name="Picture 12" descr="IMG_11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/>
          <a:stretch>
            <a:fillRect/>
          </a:stretch>
        </p:blipFill>
        <p:spPr bwMode="auto">
          <a:xfrm>
            <a:off x="6384925" y="765175"/>
            <a:ext cx="2759075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1" name="Picture 11" descr="IMG_493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t="11574" r="4907" b="28313"/>
          <a:stretch>
            <a:fillRect/>
          </a:stretch>
        </p:blipFill>
        <p:spPr bwMode="auto">
          <a:xfrm>
            <a:off x="2195513" y="2205038"/>
            <a:ext cx="44275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98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6" name="Picture 16" descr="IMG_461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981075"/>
            <a:ext cx="3770313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 descr="IMG_4591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IMG_12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39" t="44699" r="28838" b="23418"/>
          <a:stretch>
            <a:fillRect/>
          </a:stretch>
        </p:blipFill>
        <p:spPr bwMode="auto">
          <a:xfrm>
            <a:off x="6973888" y="764704"/>
            <a:ext cx="194310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193204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Палеонтологический памятник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Ашутас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Стационар детской станции </a:t>
            </a:r>
            <a:r>
              <a:rPr lang="ru-RU" sz="32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экомониторинга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490" name="Picture 10" descr="P8060088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9" t="56647" r="43137" b="29575"/>
          <a:stretch>
            <a:fillRect/>
          </a:stretch>
        </p:blipFill>
        <p:spPr bwMode="auto">
          <a:xfrm>
            <a:off x="2843213" y="4057650"/>
            <a:ext cx="316865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IMG_12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5" t="21390" r="24234" b="35667"/>
          <a:stretch>
            <a:fillRect/>
          </a:stretch>
        </p:blipFill>
        <p:spPr bwMode="auto">
          <a:xfrm>
            <a:off x="6156325" y="4533900"/>
            <a:ext cx="29876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5" descr="э 0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IMG_466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t="12746" r="6400" b="15945"/>
          <a:stretch>
            <a:fillRect/>
          </a:stretch>
        </p:blipFill>
        <p:spPr bwMode="auto">
          <a:xfrm>
            <a:off x="6335713" y="2492375"/>
            <a:ext cx="28082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954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555" y="34311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Знакомство с экосистемами глиняных пустынь 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Киин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</a:t>
            </a: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Кириша</a:t>
            </a:r>
            <a:endParaRPr 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7" name="Picture 5" descr="IMG_4970"/>
          <p:cNvPicPr>
            <a:picLocks noChangeAspect="1" noChangeArrowheads="1"/>
          </p:cNvPicPr>
          <p:nvPr/>
        </p:nvPicPr>
        <p:blipFill>
          <a:blip r:embed="rId3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1125538"/>
            <a:ext cx="4105275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IMG_4957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3225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 descr="P806007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924175"/>
            <a:ext cx="2087563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781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IMG_1440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8"/>
          <p:cNvSpPr txBox="1">
            <a:spLocks noChangeArrowheads="1"/>
          </p:cNvSpPr>
          <p:nvPr/>
        </p:nvSpPr>
        <p:spPr bwMode="auto">
          <a:xfrm>
            <a:off x="0" y="5445125"/>
            <a:ext cx="8913813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ru-RU" altLang="ru-RU" sz="6600">
                <a:solidFill>
                  <a:srgbClr val="FFFFFF"/>
                </a:solidFill>
                <a:latin typeface="Arial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 advTm="1076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620688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Государственные природные заказники:</a:t>
            </a:r>
            <a:b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772816"/>
            <a:ext cx="8540750" cy="4498975"/>
          </a:xfrm>
        </p:spPr>
        <p:txBody>
          <a:bodyPr/>
          <a:lstStyle/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Кулуджунский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зоологический заказник</a:t>
            </a:r>
          </a:p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Тарбагатайский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зоологический заказник</a:t>
            </a:r>
          </a:p>
          <a:p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Нижне-</a:t>
            </a:r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Тургусунский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ботанический заказник</a:t>
            </a:r>
          </a:p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Каратальские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пески </a:t>
            </a:r>
            <a:endParaRPr lang="ru-RU" dirty="0">
              <a:solidFill>
                <a:schemeClr val="tx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96996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32986" y="188640"/>
            <a:ext cx="692048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Памятники п</a:t>
            </a:r>
            <a:r>
              <a:rPr lang="ru-RU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рироды</a:t>
            </a:r>
            <a:endParaRPr lang="ru-RU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</a:rPr>
              <a:t>Синегорская</a:t>
            </a:r>
            <a:r>
              <a:rPr lang="ru-RU" dirty="0" smtClean="0">
                <a:solidFill>
                  <a:schemeClr val="tx1">
                    <a:lumMod val="50000"/>
                  </a:schemeClr>
                </a:solidFill>
              </a:rPr>
              <a:t> пихтовая роща</a:t>
            </a:r>
          </a:p>
          <a:p>
            <a:r>
              <a:rPr lang="ru-RU" dirty="0" err="1">
                <a:solidFill>
                  <a:schemeClr val="tx1">
                    <a:lumMod val="50000"/>
                  </a:schemeClr>
                </a:solidFill>
              </a:rPr>
              <a:t>Тарханский</a:t>
            </a:r>
            <a:r>
              <a:rPr lang="ru-RU" dirty="0">
                <a:solidFill>
                  <a:schemeClr val="tx1">
                    <a:lumMod val="50000"/>
                  </a:schemeClr>
                </a:solidFill>
              </a:rPr>
              <a:t> геологический разрез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</a:rPr>
              <a:t>Киин-Кериш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</a:rPr>
              <a:t>Ашутас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dirty="0" err="1" smtClean="0">
                <a:solidFill>
                  <a:schemeClr val="tx1">
                    <a:lumMod val="50000"/>
                  </a:schemeClr>
                </a:solidFill>
              </a:rPr>
              <a:t>Шакельмес</a:t>
            </a:r>
            <a:endParaRPr lang="ru-RU" dirty="0" smtClean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438612"/>
      </p:ext>
    </p:extLst>
  </p:cSld>
  <p:clrMapOvr>
    <a:masterClrMapping/>
  </p:clrMapOvr>
  <p:transition spd="slow" advClick="0" advTm="6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Text Box 4"/>
          <p:cNvSpPr>
            <a:spLocks noChangeArrowheads="1"/>
          </p:cNvSpPr>
          <p:nvPr>
            <p:ph type="body" idx="4294967295"/>
          </p:nvPr>
        </p:nvSpPr>
        <p:spPr>
          <a:xfrm>
            <a:off x="0" y="1600200"/>
            <a:ext cx="8540750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Отбор проб гидробионтов</a:t>
            </a:r>
          </a:p>
          <a:p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Орнитологические наблюдения</a:t>
            </a:r>
          </a:p>
          <a:p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Сбор гербарного материала</a:t>
            </a:r>
          </a:p>
          <a:p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Консультирование учащихся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с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научными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сотрудниками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и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latin typeface="Arial" charset="0"/>
              </a:rPr>
              <a:t>инспекторами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 заповедника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по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индивидуальным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темам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научных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проектов</a:t>
            </a:r>
          </a:p>
          <a:p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Знакомство с объектами </a:t>
            </a:r>
            <a:r>
              <a:rPr lang="ru-RU" altLang="ru-RU" dirty="0" smtClean="0">
                <a:solidFill>
                  <a:schemeClr val="tx1">
                    <a:lumMod val="50000"/>
                  </a:schemeClr>
                </a:solidFill>
                <a:effectLst/>
                <a:latin typeface="Arial" charset="0"/>
              </a:rPr>
              <a:t>природы на экскурсионных маршрутах</a:t>
            </a:r>
            <a:endParaRPr lang="ru-RU" altLang="ru-RU" dirty="0" smtClean="0">
              <a:solidFill>
                <a:schemeClr val="tx1">
                  <a:lumMod val="50000"/>
                </a:schemeClr>
              </a:solidFill>
              <a:effectLst/>
              <a:latin typeface="Arial" charset="0"/>
            </a:endParaRPr>
          </a:p>
          <a:p>
            <a:endParaRPr lang="ru-RU" altLang="ru-RU" dirty="0" smtClean="0">
              <a:solidFill>
                <a:schemeClr val="tx1">
                  <a:lumMod val="50000"/>
                </a:schemeClr>
              </a:solidFill>
              <a:effectLst/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800" dirty="0" smtClean="0">
              <a:solidFill>
                <a:schemeClr val="tx1">
                  <a:lumMod val="50000"/>
                </a:schemeClr>
              </a:solidFill>
              <a:effectLst/>
              <a:latin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40567" y="0"/>
            <a:ext cx="96845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Основные виды </a:t>
            </a:r>
          </a:p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полевых исследований на ООПТ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spd="slow" advTm="653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78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8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78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78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404813"/>
            <a:ext cx="8713788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 время </a:t>
            </a: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экспедиций </a:t>
            </a: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велась работа по </a:t>
            </a: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научным направлениям</a:t>
            </a: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Гидробиология</a:t>
            </a: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Геоботаника и флористика</a:t>
            </a:r>
            <a:endParaRPr lang="ru-RU" alt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Орнитология, герпетология, териология</a:t>
            </a: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Энтомология</a:t>
            </a:r>
            <a:endParaRPr lang="ru-RU" alt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Геология и </a:t>
            </a:r>
            <a:r>
              <a:rPr lang="ru-RU" alt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</a:t>
            </a: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алеонтология</a:t>
            </a:r>
            <a:endParaRPr lang="ru-RU" alt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alt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Краеведение </a:t>
            </a:r>
          </a:p>
          <a:p>
            <a:pPr>
              <a:lnSpc>
                <a:spcPct val="90000"/>
              </a:lnSpc>
            </a:pPr>
            <a:endParaRPr lang="ru-RU" alt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endParaRPr lang="ru-RU" altLang="ru-RU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647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49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491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491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16113"/>
            <a:ext cx="8208962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0" y="476250"/>
            <a:ext cx="854075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Маршрут детской станции 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экологического мониторинга</a:t>
            </a:r>
            <a:b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(г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Усть-Каменогорск-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ЗАГПЗ):</a:t>
            </a:r>
            <a:endParaRPr lang="ru-RU" sz="32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206" name="Picture 14" descr="j01833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28557"/>
          <a:stretch>
            <a:fillRect/>
          </a:stretch>
        </p:blipFill>
        <p:spPr bwMode="auto">
          <a:xfrm>
            <a:off x="1476375" y="5589588"/>
            <a:ext cx="8651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6" descr="CMEN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844675"/>
            <a:ext cx="91122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8908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1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07495E-6 C -0.01962 -0.00555 -0.03906 -0.0111 -0.05573 -0.00717 C -0.07239 -0.00324 -0.08906 0.02938 -0.1 0.02383 C -0.11093 0.01827 -0.11632 -0.01827 -0.121 -0.04071 C -0.12569 -0.06315 -0.12864 -0.09716 -0.1283 -0.1108 C -0.12795 -0.12445 -0.11996 -0.11265 -0.11892 -0.12214 C -0.11788 -0.13162 -0.12413 -0.14758 -0.12205 -0.1684 C -0.11996 -0.18922 -0.10521 -0.22461 -0.10625 -0.24682 C -0.10729 -0.26903 -0.12587 -0.28684 -0.1283 -0.30164 C -0.13073 -0.31645 -0.13229 -0.32593 -0.121 -0.33518 C -0.10972 -0.34444 -0.08038 -0.36086 -0.06093 -0.35762 C -0.04149 -0.35438 -0.01771 -0.33125 -0.00416 -0.31552 C 0.00938 -0.29979 0.01233 -0.2725 0.02014 -0.26371 C 0.02795 -0.25492 0.03594 -0.26694 0.04323 -0.26232 C 0.05052 -0.25769 0.05556 -0.23502 0.06424 -0.23572 C 0.07292 -0.23641 0.08455 -0.26232 0.09584 -0.26648 C 0.10712 -0.27065 0.12014 -0.25977 0.1316 -0.26093 C 0.14306 -0.26209 0.15625 -0.27574 0.16424 -0.27365 C 0.17223 -0.27157 0.17205 -0.25075 0.18004 -0.24821 C 0.18802 -0.24566 0.20348 -0.26093 0.21268 -0.25815 C 0.22188 -0.25538 0.22761 -0.23132 0.2349 -0.23155 C 0.24219 -0.23178 0.25052 -0.24566 0.25695 -0.25954 C 0.26337 -0.27342 0.26354 -0.29679 0.27361 -0.31413 C 0.28403 -0.33148 0.3033 -0.35091 0.31806 -0.36341 C 0.33282 -0.3759 0.34775 -0.38122 0.36198 -0.38862 C 0.37657 -0.39602 0.39098 -0.40527 0.40434 -0.40828 C 0.41771 -0.41129 0.42969 -0.40643 0.44219 -0.40689 C 0.45469 -0.40736 0.46493 -0.41152 0.47882 -0.41106 C 0.49288 -0.4106 0.51702 -0.40713 0.52639 -0.40389 C 0.53577 -0.40065 0.53056 -0.38978 0.53594 -0.3914 C 0.54132 -0.39301 0.54723 -0.41106 0.55903 -0.41383 C 0.57084 -0.41661 0.59479 -0.40574 0.60643 -0.40828 C 0.61806 -0.41083 0.625 -0.42586 0.62848 -0.42933 " pathEditMode="relative" ptsTypes="aaaaaaaaaaaaaaaaaaaaaaaaaaaaaaaaA">
                                      <p:cBhvr>
                                        <p:cTn id="17" dur="20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3.7037E-6 C 0.00764 0.01574 0.01528 0.03171 0.01667 0.04259 C 0.01806 0.05347 0.01303 0.05949 0.00834 0.06482 C 0.00365 0.07014 -0.00538 0.0706 -0.01111 0.07407 C -0.01683 0.07755 -0.01822 0.08333 -0.02638 0.08519 C -0.03454 0.08704 -0.04774 0.08958 -0.05972 0.08519 C -0.0717 0.08079 -0.08767 0.06644 -0.09861 0.05926 C -0.10954 0.05208 -0.11961 0.04977 -0.12499 0.04259 C -0.13038 0.03542 -0.12968 0.02222 -0.13055 0.01667 " pathEditMode="relative" ptsTypes="aaaaaaaaA">
                                      <p:cBhvr>
                                        <p:cTn id="21" dur="2000" fill="hold"/>
                                        <p:tgtEl>
                                          <p:spTgt spid="8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36512" y="-9053"/>
            <a:ext cx="9180512" cy="1340768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Усадьба Западно-Алтайского государственного природного заповедника, </a:t>
            </a:r>
            <a:b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г. </a:t>
            </a:r>
            <a:r>
              <a:rPr lang="ru-RU" sz="2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Риддер</a:t>
            </a:r>
            <a:endParaRPr lang="ru-RU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846" name="Picture 6" descr="ЗАГЗ июнь (1)"/>
          <p:cNvPicPr>
            <a:picLocks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40768"/>
            <a:ext cx="5999163" cy="4498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9" descr="IMG_3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" t="20850" r="5252" b="12926"/>
          <a:stretch>
            <a:fillRect/>
          </a:stretch>
        </p:blipFill>
        <p:spPr bwMode="auto">
          <a:xfrm>
            <a:off x="4319588" y="4200525"/>
            <a:ext cx="4824412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613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1|1.7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1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5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5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|0.8|0.6|0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7|1.2|1.4|1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1|1.3|1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1.1|1.3|1.2|1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2|1.1|1.9|1.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4|1.5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8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|1.2|1.1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3|1.2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7|1.3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1.2|1.4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4|1.3"/>
</p:tagLst>
</file>

<file path=ppt/theme/theme1.xml><?xml version="1.0" encoding="utf-8"?>
<a:theme xmlns:a="http://schemas.openxmlformats.org/drawingml/2006/main" name="krasivo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4611</TotalTime>
  <Words>506</Words>
  <Application>Microsoft Office PowerPoint</Application>
  <PresentationFormat>Экран (4:3)</PresentationFormat>
  <Paragraphs>98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Tahoma</vt:lpstr>
      <vt:lpstr>Arial</vt:lpstr>
      <vt:lpstr>Wingdings</vt:lpstr>
      <vt:lpstr>Calibri</vt:lpstr>
      <vt:lpstr>krasivo</vt:lpstr>
      <vt:lpstr>Презентация PowerPoint</vt:lpstr>
      <vt:lpstr> Практика и возможности развития школьного естественно-научного туризма на особо охраняемых природных территориях Восточного Казахстана </vt:lpstr>
      <vt:lpstr>В летний период “Учебно - исследовательским экобиоцентром” проводятся экспедиции на ООПТ:  </vt:lpstr>
      <vt:lpstr>Государственные природные заказники: </vt:lpstr>
      <vt:lpstr>Презентация PowerPoint</vt:lpstr>
      <vt:lpstr>Презентация PowerPoint</vt:lpstr>
      <vt:lpstr>Презентация PowerPoint</vt:lpstr>
      <vt:lpstr>Маршрут детской станции  экологического мониторинга (г. Усть-Каменогорск- ЗАГПЗ):</vt:lpstr>
      <vt:lpstr>Усадьба Западно-Алтайского государственного природного заповедника,  г. Риддер</vt:lpstr>
      <vt:lpstr>На Белоубинском кордоне ЗАГПЗ Стационар естественно-научных исследований и охраны </vt:lpstr>
      <vt:lpstr> Отбор проб юными гидробиологами на Черной Убе</vt:lpstr>
      <vt:lpstr>Презентация PowerPoint</vt:lpstr>
      <vt:lpstr>Разбивка лагеря в горно-тундровом поясе Линнейского хребта</vt:lpstr>
      <vt:lpstr>Геоботанические описания альпийского луга</vt:lpstr>
      <vt:lpstr>Презентация PowerPoint</vt:lpstr>
      <vt:lpstr>Презентация PowerPoint</vt:lpstr>
      <vt:lpstr>Презентация PowerPoint</vt:lpstr>
      <vt:lpstr>Орнитологические и энтомологические исследования юннатов на Кедровом озере</vt:lpstr>
      <vt:lpstr>На орнитологическом учетном маршруте к Палевскому кордону</vt:lpstr>
      <vt:lpstr>Катон-Карагайский государственный национальный природный парк</vt:lpstr>
      <vt:lpstr>Маршрут детской станции  экологического мониторинга (г. Усть-Каменогорск- к предгорьям Белухи, оз. Язевое):</vt:lpstr>
      <vt:lpstr>На слете юных экологов-естествоиспытателей Казахстанского Алтая</vt:lpstr>
      <vt:lpstr>Экспедиционный стационар на озере Язевое детской станции экомониторинга</vt:lpstr>
      <vt:lpstr>Объектное биоразнообразие растений и животных </vt:lpstr>
      <vt:lpstr>На маршруте к подножью Белухи у водопада Кок-Коль</vt:lpstr>
      <vt:lpstr>Маркакольский государственный природный заповедник</vt:lpstr>
      <vt:lpstr>Маршрут детской станции экологического мониторинга (г. Усть-Каменогорск- МГПЗ, оз. Маркаколь):</vt:lpstr>
      <vt:lpstr>Презентация PowerPoint</vt:lpstr>
      <vt:lpstr>г. Усть-Каменогорск- Кулуджунский заказник</vt:lpstr>
      <vt:lpstr>На трансграничном Черном Иртыше</vt:lpstr>
      <vt:lpstr>Палеонтологический памятник Ашутас Стационар детской станции экомониторинга</vt:lpstr>
      <vt:lpstr>Знакомство с экосистемами глиняных пустынь Киин -Кириша</vt:lpstr>
      <vt:lpstr>Презентация PowerPoint</vt:lpstr>
    </vt:vector>
  </TitlesOfParts>
  <Company>UI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 летний период проведены экспедиции на территории:</dc:title>
  <dc:creator>55</dc:creator>
  <cp:lastModifiedBy>User</cp:lastModifiedBy>
  <cp:revision>95</cp:revision>
  <dcterms:created xsi:type="dcterms:W3CDTF">2010-08-23T11:23:13Z</dcterms:created>
  <dcterms:modified xsi:type="dcterms:W3CDTF">2016-11-22T10:56:20Z</dcterms:modified>
</cp:coreProperties>
</file>